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313" r:id="rId3"/>
    <p:sldId id="277" r:id="rId4"/>
    <p:sldId id="316" r:id="rId5"/>
    <p:sldId id="317" r:id="rId6"/>
    <p:sldId id="318" r:id="rId7"/>
    <p:sldId id="321" r:id="rId8"/>
    <p:sldId id="325" r:id="rId9"/>
    <p:sldId id="312" r:id="rId10"/>
    <p:sldId id="323" r:id="rId11"/>
    <p:sldId id="332" r:id="rId12"/>
    <p:sldId id="333" r:id="rId13"/>
    <p:sldId id="326" r:id="rId14"/>
    <p:sldId id="327" r:id="rId15"/>
    <p:sldId id="328" r:id="rId16"/>
    <p:sldId id="329" r:id="rId17"/>
    <p:sldId id="341" r:id="rId18"/>
    <p:sldId id="342" r:id="rId19"/>
    <p:sldId id="343" r:id="rId20"/>
    <p:sldId id="330" r:id="rId21"/>
    <p:sldId id="331" r:id="rId22"/>
    <p:sldId id="344" r:id="rId23"/>
    <p:sldId id="345" r:id="rId24"/>
    <p:sldId id="346" r:id="rId25"/>
    <p:sldId id="347" r:id="rId26"/>
    <p:sldId id="350" r:id="rId27"/>
    <p:sldId id="351" r:id="rId28"/>
    <p:sldId id="348" r:id="rId29"/>
    <p:sldId id="349" r:id="rId30"/>
    <p:sldId id="339" r:id="rId31"/>
    <p:sldId id="340" r:id="rId32"/>
    <p:sldId id="334" r:id="rId33"/>
    <p:sldId id="335" r:id="rId34"/>
    <p:sldId id="336" r:id="rId35"/>
    <p:sldId id="337" r:id="rId36"/>
    <p:sldId id="33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6"/>
    <a:srgbClr val="FFBB00"/>
    <a:srgbClr val="E9E9E9"/>
    <a:srgbClr val="00AC48"/>
    <a:srgbClr val="FD2925"/>
    <a:srgbClr val="2C8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B5271-33B0-4E93-9026-1BB5283CFC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CF0F2-7441-4D4F-9790-B73F51702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9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6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30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579625" y="387162"/>
            <a:ext cx="6137813" cy="61378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90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29943" y="217714"/>
            <a:ext cx="6444342" cy="6458857"/>
          </a:xfrm>
          <a:prstGeom prst="flowChartProcess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6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676899" y="1436915"/>
            <a:ext cx="6515099" cy="38179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84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02653" y="2658727"/>
            <a:ext cx="1847557" cy="343210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845846" y="4479010"/>
            <a:ext cx="5135781" cy="161182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9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40047" y="892658"/>
            <a:ext cx="4229418" cy="202102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0448" y="1484600"/>
            <a:ext cx="1828800" cy="407929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89242" y="333829"/>
            <a:ext cx="3302758" cy="62411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12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22320" y="378822"/>
            <a:ext cx="2773680" cy="3004457"/>
          </a:xfrm>
          <a:prstGeom prst="flowChartProcess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22320" y="3540034"/>
            <a:ext cx="2773680" cy="3069771"/>
          </a:xfrm>
          <a:prstGeom prst="flowChartProcess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87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532156" y="0"/>
            <a:ext cx="2090737" cy="6857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7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124450" cy="6857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6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51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76596" y="1226869"/>
            <a:ext cx="6815404" cy="428284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1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35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3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9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4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6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4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2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09F53-66F1-4469-863F-10E5CA8DDF8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8E3D5-32D2-4B54-82E9-7FC208641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3" r:id="rId12"/>
    <p:sldLayoutId id="2147483663" r:id="rId13"/>
    <p:sldLayoutId id="2147483678" r:id="rId14"/>
    <p:sldLayoutId id="2147483679" r:id="rId15"/>
    <p:sldLayoutId id="2147483680" r:id="rId16"/>
    <p:sldLayoutId id="2147483688" r:id="rId17"/>
    <p:sldLayoutId id="2147483717" r:id="rId18"/>
    <p:sldLayoutId id="2147483718" r:id="rId19"/>
    <p:sldLayoutId id="2147483709" r:id="rId20"/>
    <p:sldLayoutId id="2147483719" r:id="rId21"/>
    <p:sldLayoutId id="214748372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>
            <a:extLst>
              <a:ext uri="{FF2B5EF4-FFF2-40B4-BE49-F238E27FC236}">
                <a16:creationId xmlns:a16="http://schemas.microsoft.com/office/drawing/2014/main" id="{0DEDB6F4-96E1-5B8F-1027-58A333CABBDE}"/>
              </a:ext>
            </a:extLst>
          </p:cNvPr>
          <p:cNvSpPr/>
          <p:nvPr/>
        </p:nvSpPr>
        <p:spPr>
          <a:xfrm>
            <a:off x="0" y="0"/>
            <a:ext cx="6265781" cy="6858000"/>
          </a:xfrm>
          <a:custGeom>
            <a:avLst/>
            <a:gdLst>
              <a:gd name="connsiteX0" fmla="*/ 0 w 6265781"/>
              <a:gd name="connsiteY0" fmla="*/ 0 h 6858000"/>
              <a:gd name="connsiteX1" fmla="*/ 6265781 w 6265781"/>
              <a:gd name="connsiteY1" fmla="*/ 0 h 6858000"/>
              <a:gd name="connsiteX2" fmla="*/ 6265781 w 6265781"/>
              <a:gd name="connsiteY2" fmla="*/ 3671800 h 6858000"/>
              <a:gd name="connsiteX3" fmla="*/ 6126127 w 6265781"/>
              <a:gd name="connsiteY3" fmla="*/ 3739074 h 6858000"/>
              <a:gd name="connsiteX4" fmla="*/ 5156875 w 6265781"/>
              <a:gd name="connsiteY4" fmla="*/ 5367590 h 6858000"/>
              <a:gd name="connsiteX5" fmla="*/ 5830849 w 6265781"/>
              <a:gd name="connsiteY5" fmla="*/ 6796721 h 6858000"/>
              <a:gd name="connsiteX6" fmla="*/ 5912797 w 6265781"/>
              <a:gd name="connsiteY6" fmla="*/ 6858000 h 6858000"/>
              <a:gd name="connsiteX7" fmla="*/ 0 w 626578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5781" h="6858000">
                <a:moveTo>
                  <a:pt x="0" y="0"/>
                </a:moveTo>
                <a:lnTo>
                  <a:pt x="6265781" y="0"/>
                </a:lnTo>
                <a:lnTo>
                  <a:pt x="6265781" y="3671800"/>
                </a:lnTo>
                <a:lnTo>
                  <a:pt x="6126127" y="3739074"/>
                </a:lnTo>
                <a:cubicBezTo>
                  <a:pt x="5548797" y="4052699"/>
                  <a:pt x="5156875" y="4664375"/>
                  <a:pt x="5156875" y="5367590"/>
                </a:cubicBezTo>
                <a:cubicBezTo>
                  <a:pt x="5156875" y="5942948"/>
                  <a:pt x="5419236" y="6457028"/>
                  <a:pt x="5830849" y="6796721"/>
                </a:cubicBezTo>
                <a:lnTo>
                  <a:pt x="59127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2C82F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7D0382-38D9-CEBE-366F-7D03788F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0" t="6443" r="18917" b="30786"/>
          <a:stretch/>
        </p:blipFill>
        <p:spPr>
          <a:xfrm>
            <a:off x="7869072" y="3945276"/>
            <a:ext cx="2682665" cy="2695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FB56880-C380-41FE-8639-D2EFFFE836D0}"/>
              </a:ext>
            </a:extLst>
          </p:cNvPr>
          <p:cNvSpPr/>
          <p:nvPr/>
        </p:nvSpPr>
        <p:spPr>
          <a:xfrm>
            <a:off x="2355971" y="0"/>
            <a:ext cx="6265781" cy="6858000"/>
          </a:xfrm>
          <a:custGeom>
            <a:avLst/>
            <a:gdLst>
              <a:gd name="connsiteX0" fmla="*/ 0 w 6265781"/>
              <a:gd name="connsiteY0" fmla="*/ 0 h 6858000"/>
              <a:gd name="connsiteX1" fmla="*/ 6265781 w 6265781"/>
              <a:gd name="connsiteY1" fmla="*/ 0 h 6858000"/>
              <a:gd name="connsiteX2" fmla="*/ 6265781 w 6265781"/>
              <a:gd name="connsiteY2" fmla="*/ 3671800 h 6858000"/>
              <a:gd name="connsiteX3" fmla="*/ 6126127 w 6265781"/>
              <a:gd name="connsiteY3" fmla="*/ 3739074 h 6858000"/>
              <a:gd name="connsiteX4" fmla="*/ 5156875 w 6265781"/>
              <a:gd name="connsiteY4" fmla="*/ 5367590 h 6858000"/>
              <a:gd name="connsiteX5" fmla="*/ 5830849 w 6265781"/>
              <a:gd name="connsiteY5" fmla="*/ 6796721 h 6858000"/>
              <a:gd name="connsiteX6" fmla="*/ 5912797 w 6265781"/>
              <a:gd name="connsiteY6" fmla="*/ 6858000 h 6858000"/>
              <a:gd name="connsiteX7" fmla="*/ 0 w 626578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5781" h="6858000">
                <a:moveTo>
                  <a:pt x="0" y="0"/>
                </a:moveTo>
                <a:lnTo>
                  <a:pt x="6265781" y="0"/>
                </a:lnTo>
                <a:lnTo>
                  <a:pt x="6265781" y="3671800"/>
                </a:lnTo>
                <a:lnTo>
                  <a:pt x="6126127" y="3739074"/>
                </a:lnTo>
                <a:cubicBezTo>
                  <a:pt x="5548797" y="4052699"/>
                  <a:pt x="5156875" y="4664375"/>
                  <a:pt x="5156875" y="5367590"/>
                </a:cubicBezTo>
                <a:cubicBezTo>
                  <a:pt x="5156875" y="5942948"/>
                  <a:pt x="5419236" y="6457028"/>
                  <a:pt x="5830849" y="6796721"/>
                </a:cubicBezTo>
                <a:lnTo>
                  <a:pt x="59127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2C82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392" y="1658154"/>
            <a:ext cx="6503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Thumbs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BB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up</a:t>
            </a:r>
            <a:endParaRPr lang="en-US" sz="72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BB00"/>
              </a:solidFill>
              <a:latin typeface="-윤고딕360" panose="02030504000101010101" pitchFamily="18" charset="-127"/>
              <a:ea typeface="-윤고딕360" panose="02030504000101010101" pitchFamily="18" charset="-127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7B6BF-172B-4A08-9D99-BD37E69536CB}"/>
              </a:ext>
            </a:extLst>
          </p:cNvPr>
          <p:cNvSpPr txBox="1"/>
          <p:nvPr/>
        </p:nvSpPr>
        <p:spPr>
          <a:xfrm>
            <a:off x="829074" y="5896413"/>
            <a:ext cx="407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강채영  김지은  이예은 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진혜린</a:t>
            </a:r>
            <a:endParaRPr 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B6BF-172B-4A08-9D99-BD37E69536CB}"/>
              </a:ext>
            </a:extLst>
          </p:cNvPr>
          <p:cNvSpPr txBox="1"/>
          <p:nvPr/>
        </p:nvSpPr>
        <p:spPr>
          <a:xfrm>
            <a:off x="829074" y="2684091"/>
            <a:ext cx="55509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BB00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Groupware Project</a:t>
            </a:r>
            <a:endParaRPr lang="en-US" sz="19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BB00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60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4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52AA01-B011-1AEA-FE1E-0E12B7A0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39" y="-2"/>
            <a:ext cx="729996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CA1E5-F62A-AA7A-12B4-9F8482C5BFAF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로그인</a:t>
            </a:r>
            <a:r>
              <a:rPr lang="en-US" altLang="ko-KR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/</a:t>
            </a:r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회원가입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B4B81-B4A0-32DF-DF1E-F7CF50DFBBF2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이메일 전송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이메일 인증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비밀번호찾기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메인 홈페이지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본인의 근태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캘린더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결재사항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게시판 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54B78ABC-407C-5519-A7A0-5FF0B55BB6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12624"/>
          <a:stretch/>
        </p:blipFill>
        <p:spPr>
          <a:xfrm>
            <a:off x="4185875" y="1187560"/>
            <a:ext cx="6815404" cy="4282846"/>
          </a:xfrm>
        </p:spPr>
      </p:pic>
    </p:spTree>
    <p:extLst>
      <p:ext uri="{BB962C8B-B14F-4D97-AF65-F5344CB8AC3E}">
        <p14:creationId xmlns:p14="http://schemas.microsoft.com/office/powerpoint/2010/main" val="34975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9037C-2C04-731F-DB89-E3AA98F0D9E9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메인 홈페이지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520C6-1FF5-7ECC-B411-99FBD2B2C0D0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본인의 근태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캘린더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결재사항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게시판 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43914F-EFF8-D0CB-88FF-07758CFB9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54" y="0"/>
            <a:ext cx="6867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구성원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구성원 목록 및 정보 검색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F963012-0AB6-EE24-BC99-4582D12EEC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12607"/>
          <a:stretch>
            <a:fillRect/>
          </a:stretch>
        </p:blipFill>
        <p:spPr>
          <a:xfrm>
            <a:off x="4185875" y="1187560"/>
            <a:ext cx="6815404" cy="4282847"/>
          </a:xfrm>
        </p:spPr>
      </p:pic>
    </p:spTree>
    <p:extLst>
      <p:ext uri="{BB962C8B-B14F-4D97-AF65-F5344CB8AC3E}">
        <p14:creationId xmlns:p14="http://schemas.microsoft.com/office/powerpoint/2010/main" val="17077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660FA-0694-E02F-FDC9-F9C3B9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21" y="0"/>
            <a:ext cx="880206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802B8-1C24-9B2D-7CA4-3F165FF1D25F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구성원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3AF08-CC38-5456-7C99-B50316DCBDE2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구성원 목록 및 정보 검색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1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구성원 상세조회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특정 구성원에 대한 정보 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3D1BA11-6DDB-6D69-B38B-F9DC60CB71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" r="25613"/>
          <a:stretch/>
        </p:blipFill>
        <p:spPr>
          <a:xfrm>
            <a:off x="4169884" y="1187560"/>
            <a:ext cx="6815404" cy="4283075"/>
          </a:xfrm>
        </p:spPr>
      </p:pic>
    </p:spTree>
    <p:extLst>
      <p:ext uri="{BB962C8B-B14F-4D97-AF65-F5344CB8AC3E}">
        <p14:creationId xmlns:p14="http://schemas.microsoft.com/office/powerpoint/2010/main" val="21441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275049-BAFE-B616-767A-0068F751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42" y="0"/>
            <a:ext cx="82797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674C7-5D52-999C-A536-E84DD02A072C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구성원 상세조회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D6A98-70EB-7BE8-3167-BA6C29277331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특정 구성원에 대한 정보 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1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캘린더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생성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소분류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4C60732A-9162-280C-FABA-B4B061D4B8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r="12986"/>
          <a:stretch>
            <a:fillRect/>
          </a:stretch>
        </p:blipFill>
        <p:spPr>
          <a:xfrm>
            <a:off x="4179888" y="1187450"/>
            <a:ext cx="6816725" cy="4283075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C16564-9767-5294-A4F0-5502CC917499}"/>
              </a:ext>
            </a:extLst>
          </p:cNvPr>
          <p:cNvSpPr/>
          <p:nvPr/>
        </p:nvSpPr>
        <p:spPr>
          <a:xfrm>
            <a:off x="4175221" y="1187560"/>
            <a:ext cx="6820699" cy="4352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E18E9-F934-54A2-1A8D-E2900C5F4E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11857" r="5976"/>
          <a:stretch/>
        </p:blipFill>
        <p:spPr>
          <a:xfrm>
            <a:off x="4195823" y="1594825"/>
            <a:ext cx="6800097" cy="35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1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CA1E5-F62A-AA7A-12B4-9F8482C5BFAF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캘린더</a:t>
            </a:r>
            <a:endParaRPr lang="ru-RU" altLang="ko-KR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52721E-0CFE-CCF7-27A6-D7E1D34FD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18"/>
          <a:stretch/>
        </p:blipFill>
        <p:spPr bwMode="auto">
          <a:xfrm>
            <a:off x="2690774" y="0"/>
            <a:ext cx="1046928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B4B81-B4A0-32DF-DF1E-F7CF50DFBBF2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생성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소분류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67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CA1E5-F62A-AA7A-12B4-9F8482C5BFAF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캘린더</a:t>
            </a:r>
            <a:endParaRPr lang="ru-RU" altLang="ko-KR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52721E-0CFE-CCF7-27A6-D7E1D34FD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/>
          <a:stretch/>
        </p:blipFill>
        <p:spPr bwMode="auto">
          <a:xfrm>
            <a:off x="2653553" y="546847"/>
            <a:ext cx="9538447" cy="61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B4B81-B4A0-32DF-DF1E-F7CF50DFBBF2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생성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소분류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244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3335792" y="1642830"/>
            <a:ext cx="2719220" cy="4133850"/>
          </a:xfrm>
          <a:custGeom>
            <a:avLst/>
            <a:gdLst>
              <a:gd name="connsiteX0" fmla="*/ 177804 w 2381250"/>
              <a:gd name="connsiteY0" fmla="*/ 0 h 4133850"/>
              <a:gd name="connsiteX1" fmla="*/ 2203446 w 2381250"/>
              <a:gd name="connsiteY1" fmla="*/ 0 h 4133850"/>
              <a:gd name="connsiteX2" fmla="*/ 2381250 w 2381250"/>
              <a:gd name="connsiteY2" fmla="*/ 177804 h 4133850"/>
              <a:gd name="connsiteX3" fmla="*/ 2381250 w 2381250"/>
              <a:gd name="connsiteY3" fmla="*/ 342900 h 4133850"/>
              <a:gd name="connsiteX4" fmla="*/ 2381250 w 2381250"/>
              <a:gd name="connsiteY4" fmla="*/ 888996 h 4133850"/>
              <a:gd name="connsiteX5" fmla="*/ 2381250 w 2381250"/>
              <a:gd name="connsiteY5" fmla="*/ 3244854 h 4133850"/>
              <a:gd name="connsiteX6" fmla="*/ 2381250 w 2381250"/>
              <a:gd name="connsiteY6" fmla="*/ 3600450 h 4133850"/>
              <a:gd name="connsiteX7" fmla="*/ 2381250 w 2381250"/>
              <a:gd name="connsiteY7" fmla="*/ 3956046 h 4133850"/>
              <a:gd name="connsiteX8" fmla="*/ 2203446 w 2381250"/>
              <a:gd name="connsiteY8" fmla="*/ 4133850 h 4133850"/>
              <a:gd name="connsiteX9" fmla="*/ 177804 w 2381250"/>
              <a:gd name="connsiteY9" fmla="*/ 4133850 h 4133850"/>
              <a:gd name="connsiteX10" fmla="*/ 0 w 2381250"/>
              <a:gd name="connsiteY10" fmla="*/ 3956046 h 4133850"/>
              <a:gd name="connsiteX11" fmla="*/ 0 w 2381250"/>
              <a:gd name="connsiteY11" fmla="*/ 3600450 h 4133850"/>
              <a:gd name="connsiteX12" fmla="*/ 0 w 2381250"/>
              <a:gd name="connsiteY12" fmla="*/ 3244854 h 4133850"/>
              <a:gd name="connsiteX13" fmla="*/ 0 w 2381250"/>
              <a:gd name="connsiteY13" fmla="*/ 888996 h 4133850"/>
              <a:gd name="connsiteX14" fmla="*/ 0 w 2381250"/>
              <a:gd name="connsiteY14" fmla="*/ 342900 h 4133850"/>
              <a:gd name="connsiteX15" fmla="*/ 0 w 2381250"/>
              <a:gd name="connsiteY15" fmla="*/ 177804 h 4133850"/>
              <a:gd name="connsiteX16" fmla="*/ 177804 w 2381250"/>
              <a:gd name="connsiteY16" fmla="*/ 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0" h="4133850">
                <a:moveTo>
                  <a:pt x="177804" y="0"/>
                </a:moveTo>
                <a:lnTo>
                  <a:pt x="2203446" y="0"/>
                </a:lnTo>
                <a:cubicBezTo>
                  <a:pt x="2301644" y="0"/>
                  <a:pt x="2381250" y="79606"/>
                  <a:pt x="2381250" y="177804"/>
                </a:cubicBezTo>
                <a:lnTo>
                  <a:pt x="2381250" y="342900"/>
                </a:lnTo>
                <a:lnTo>
                  <a:pt x="2381250" y="888996"/>
                </a:lnTo>
                <a:lnTo>
                  <a:pt x="2381250" y="3244854"/>
                </a:lnTo>
                <a:lnTo>
                  <a:pt x="2381250" y="3600450"/>
                </a:lnTo>
                <a:lnTo>
                  <a:pt x="2381250" y="3956046"/>
                </a:lnTo>
                <a:cubicBezTo>
                  <a:pt x="2381250" y="4054244"/>
                  <a:pt x="2301644" y="4133850"/>
                  <a:pt x="2203446" y="4133850"/>
                </a:cubicBezTo>
                <a:lnTo>
                  <a:pt x="177804" y="4133850"/>
                </a:lnTo>
                <a:cubicBezTo>
                  <a:pt x="79606" y="4133850"/>
                  <a:pt x="0" y="4054244"/>
                  <a:pt x="0" y="3956046"/>
                </a:cubicBezTo>
                <a:lnTo>
                  <a:pt x="0" y="3600450"/>
                </a:lnTo>
                <a:lnTo>
                  <a:pt x="0" y="3244854"/>
                </a:lnTo>
                <a:lnTo>
                  <a:pt x="0" y="888996"/>
                </a:lnTo>
                <a:lnTo>
                  <a:pt x="0" y="342900"/>
                </a:lnTo>
                <a:lnTo>
                  <a:pt x="0" y="177804"/>
                </a:lnTo>
                <a:cubicBezTo>
                  <a:pt x="0" y="79606"/>
                  <a:pt x="79606" y="0"/>
                  <a:pt x="177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35792" y="1642830"/>
            <a:ext cx="2719220" cy="1066800"/>
          </a:xfrm>
          <a:prstGeom prst="roundRect">
            <a:avLst/>
          </a:prstGeom>
          <a:solidFill>
            <a:srgbClr val="4285F6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58665" y="1642830"/>
            <a:ext cx="2719220" cy="4133850"/>
          </a:xfrm>
          <a:custGeom>
            <a:avLst/>
            <a:gdLst>
              <a:gd name="connsiteX0" fmla="*/ 177804 w 2381250"/>
              <a:gd name="connsiteY0" fmla="*/ 0 h 4133850"/>
              <a:gd name="connsiteX1" fmla="*/ 2203446 w 2381250"/>
              <a:gd name="connsiteY1" fmla="*/ 0 h 4133850"/>
              <a:gd name="connsiteX2" fmla="*/ 2381250 w 2381250"/>
              <a:gd name="connsiteY2" fmla="*/ 177804 h 4133850"/>
              <a:gd name="connsiteX3" fmla="*/ 2381250 w 2381250"/>
              <a:gd name="connsiteY3" fmla="*/ 342900 h 4133850"/>
              <a:gd name="connsiteX4" fmla="*/ 2381250 w 2381250"/>
              <a:gd name="connsiteY4" fmla="*/ 888996 h 4133850"/>
              <a:gd name="connsiteX5" fmla="*/ 2381250 w 2381250"/>
              <a:gd name="connsiteY5" fmla="*/ 3244854 h 4133850"/>
              <a:gd name="connsiteX6" fmla="*/ 2381250 w 2381250"/>
              <a:gd name="connsiteY6" fmla="*/ 3600450 h 4133850"/>
              <a:gd name="connsiteX7" fmla="*/ 2381250 w 2381250"/>
              <a:gd name="connsiteY7" fmla="*/ 3956046 h 4133850"/>
              <a:gd name="connsiteX8" fmla="*/ 2203446 w 2381250"/>
              <a:gd name="connsiteY8" fmla="*/ 4133850 h 4133850"/>
              <a:gd name="connsiteX9" fmla="*/ 177804 w 2381250"/>
              <a:gd name="connsiteY9" fmla="*/ 4133850 h 4133850"/>
              <a:gd name="connsiteX10" fmla="*/ 0 w 2381250"/>
              <a:gd name="connsiteY10" fmla="*/ 3956046 h 4133850"/>
              <a:gd name="connsiteX11" fmla="*/ 0 w 2381250"/>
              <a:gd name="connsiteY11" fmla="*/ 3600450 h 4133850"/>
              <a:gd name="connsiteX12" fmla="*/ 0 w 2381250"/>
              <a:gd name="connsiteY12" fmla="*/ 3244854 h 4133850"/>
              <a:gd name="connsiteX13" fmla="*/ 0 w 2381250"/>
              <a:gd name="connsiteY13" fmla="*/ 888996 h 4133850"/>
              <a:gd name="connsiteX14" fmla="*/ 0 w 2381250"/>
              <a:gd name="connsiteY14" fmla="*/ 342900 h 4133850"/>
              <a:gd name="connsiteX15" fmla="*/ 0 w 2381250"/>
              <a:gd name="connsiteY15" fmla="*/ 177804 h 4133850"/>
              <a:gd name="connsiteX16" fmla="*/ 177804 w 2381250"/>
              <a:gd name="connsiteY16" fmla="*/ 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0" h="4133850">
                <a:moveTo>
                  <a:pt x="177804" y="0"/>
                </a:moveTo>
                <a:lnTo>
                  <a:pt x="2203446" y="0"/>
                </a:lnTo>
                <a:cubicBezTo>
                  <a:pt x="2301644" y="0"/>
                  <a:pt x="2381250" y="79606"/>
                  <a:pt x="2381250" y="177804"/>
                </a:cubicBezTo>
                <a:lnTo>
                  <a:pt x="2381250" y="342900"/>
                </a:lnTo>
                <a:lnTo>
                  <a:pt x="2381250" y="888996"/>
                </a:lnTo>
                <a:lnTo>
                  <a:pt x="2381250" y="3244854"/>
                </a:lnTo>
                <a:lnTo>
                  <a:pt x="2381250" y="3600450"/>
                </a:lnTo>
                <a:lnTo>
                  <a:pt x="2381250" y="3956046"/>
                </a:lnTo>
                <a:cubicBezTo>
                  <a:pt x="2381250" y="4054244"/>
                  <a:pt x="2301644" y="4133850"/>
                  <a:pt x="2203446" y="4133850"/>
                </a:cubicBezTo>
                <a:lnTo>
                  <a:pt x="177804" y="4133850"/>
                </a:lnTo>
                <a:cubicBezTo>
                  <a:pt x="79606" y="4133850"/>
                  <a:pt x="0" y="4054244"/>
                  <a:pt x="0" y="3956046"/>
                </a:cubicBezTo>
                <a:lnTo>
                  <a:pt x="0" y="3600450"/>
                </a:lnTo>
                <a:lnTo>
                  <a:pt x="0" y="3244854"/>
                </a:lnTo>
                <a:lnTo>
                  <a:pt x="0" y="888996"/>
                </a:lnTo>
                <a:lnTo>
                  <a:pt x="0" y="342900"/>
                </a:lnTo>
                <a:lnTo>
                  <a:pt x="0" y="177804"/>
                </a:lnTo>
                <a:cubicBezTo>
                  <a:pt x="0" y="79606"/>
                  <a:pt x="79606" y="0"/>
                  <a:pt x="177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58665" y="1642830"/>
            <a:ext cx="2719220" cy="1066800"/>
          </a:xfrm>
          <a:prstGeom prst="roundRect">
            <a:avLst/>
          </a:prstGeom>
          <a:solidFill>
            <a:srgbClr val="4285F6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12859" y="2016835"/>
            <a:ext cx="2083815" cy="33855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사용기술 및 개발환경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4954" y="1910785"/>
            <a:ext cx="2391794" cy="43005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화면설계 및 기능구현</a:t>
            </a:r>
            <a:r>
              <a:rPr lang="en-US" sz="1600" b="1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endParaRPr 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5383" y="558100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목차</a:t>
            </a:r>
            <a:endParaRPr lang="ru-RU" sz="2800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63" name="Freeform 8"/>
          <p:cNvSpPr/>
          <p:nvPr/>
        </p:nvSpPr>
        <p:spPr>
          <a:xfrm>
            <a:off x="8972663" y="1642830"/>
            <a:ext cx="2719220" cy="4133850"/>
          </a:xfrm>
          <a:custGeom>
            <a:avLst/>
            <a:gdLst>
              <a:gd name="connsiteX0" fmla="*/ 177804 w 2381250"/>
              <a:gd name="connsiteY0" fmla="*/ 0 h 4133850"/>
              <a:gd name="connsiteX1" fmla="*/ 2203446 w 2381250"/>
              <a:gd name="connsiteY1" fmla="*/ 0 h 4133850"/>
              <a:gd name="connsiteX2" fmla="*/ 2381250 w 2381250"/>
              <a:gd name="connsiteY2" fmla="*/ 177804 h 4133850"/>
              <a:gd name="connsiteX3" fmla="*/ 2381250 w 2381250"/>
              <a:gd name="connsiteY3" fmla="*/ 342900 h 4133850"/>
              <a:gd name="connsiteX4" fmla="*/ 2381250 w 2381250"/>
              <a:gd name="connsiteY4" fmla="*/ 888996 h 4133850"/>
              <a:gd name="connsiteX5" fmla="*/ 2381250 w 2381250"/>
              <a:gd name="connsiteY5" fmla="*/ 3244854 h 4133850"/>
              <a:gd name="connsiteX6" fmla="*/ 2381250 w 2381250"/>
              <a:gd name="connsiteY6" fmla="*/ 3600450 h 4133850"/>
              <a:gd name="connsiteX7" fmla="*/ 2381250 w 2381250"/>
              <a:gd name="connsiteY7" fmla="*/ 3956046 h 4133850"/>
              <a:gd name="connsiteX8" fmla="*/ 2203446 w 2381250"/>
              <a:gd name="connsiteY8" fmla="*/ 4133850 h 4133850"/>
              <a:gd name="connsiteX9" fmla="*/ 177804 w 2381250"/>
              <a:gd name="connsiteY9" fmla="*/ 4133850 h 4133850"/>
              <a:gd name="connsiteX10" fmla="*/ 0 w 2381250"/>
              <a:gd name="connsiteY10" fmla="*/ 3956046 h 4133850"/>
              <a:gd name="connsiteX11" fmla="*/ 0 w 2381250"/>
              <a:gd name="connsiteY11" fmla="*/ 3600450 h 4133850"/>
              <a:gd name="connsiteX12" fmla="*/ 0 w 2381250"/>
              <a:gd name="connsiteY12" fmla="*/ 3244854 h 4133850"/>
              <a:gd name="connsiteX13" fmla="*/ 0 w 2381250"/>
              <a:gd name="connsiteY13" fmla="*/ 888996 h 4133850"/>
              <a:gd name="connsiteX14" fmla="*/ 0 w 2381250"/>
              <a:gd name="connsiteY14" fmla="*/ 342900 h 4133850"/>
              <a:gd name="connsiteX15" fmla="*/ 0 w 2381250"/>
              <a:gd name="connsiteY15" fmla="*/ 177804 h 4133850"/>
              <a:gd name="connsiteX16" fmla="*/ 177804 w 2381250"/>
              <a:gd name="connsiteY16" fmla="*/ 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0" h="4133850">
                <a:moveTo>
                  <a:pt x="177804" y="0"/>
                </a:moveTo>
                <a:lnTo>
                  <a:pt x="2203446" y="0"/>
                </a:lnTo>
                <a:cubicBezTo>
                  <a:pt x="2301644" y="0"/>
                  <a:pt x="2381250" y="79606"/>
                  <a:pt x="2381250" y="177804"/>
                </a:cubicBezTo>
                <a:lnTo>
                  <a:pt x="2381250" y="342900"/>
                </a:lnTo>
                <a:lnTo>
                  <a:pt x="2381250" y="888996"/>
                </a:lnTo>
                <a:lnTo>
                  <a:pt x="2381250" y="3244854"/>
                </a:lnTo>
                <a:lnTo>
                  <a:pt x="2381250" y="3600450"/>
                </a:lnTo>
                <a:lnTo>
                  <a:pt x="2381250" y="3956046"/>
                </a:lnTo>
                <a:cubicBezTo>
                  <a:pt x="2381250" y="4054244"/>
                  <a:pt x="2301644" y="4133850"/>
                  <a:pt x="2203446" y="4133850"/>
                </a:cubicBezTo>
                <a:lnTo>
                  <a:pt x="177804" y="4133850"/>
                </a:lnTo>
                <a:cubicBezTo>
                  <a:pt x="79606" y="4133850"/>
                  <a:pt x="0" y="4054244"/>
                  <a:pt x="0" y="3956046"/>
                </a:cubicBezTo>
                <a:lnTo>
                  <a:pt x="0" y="3600450"/>
                </a:lnTo>
                <a:lnTo>
                  <a:pt x="0" y="3244854"/>
                </a:lnTo>
                <a:lnTo>
                  <a:pt x="0" y="888996"/>
                </a:lnTo>
                <a:lnTo>
                  <a:pt x="0" y="342900"/>
                </a:lnTo>
                <a:lnTo>
                  <a:pt x="0" y="177804"/>
                </a:lnTo>
                <a:cubicBezTo>
                  <a:pt x="0" y="79606"/>
                  <a:pt x="79606" y="0"/>
                  <a:pt x="177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4" name="Rounded Rectangle 9"/>
          <p:cNvSpPr/>
          <p:nvPr/>
        </p:nvSpPr>
        <p:spPr>
          <a:xfrm>
            <a:off x="8972663" y="1642830"/>
            <a:ext cx="2719220" cy="1066800"/>
          </a:xfrm>
          <a:prstGeom prst="roundRect">
            <a:avLst/>
          </a:prstGeom>
          <a:solidFill>
            <a:srgbClr val="4285F6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5" name="Rectangle 18"/>
          <p:cNvSpPr/>
          <p:nvPr/>
        </p:nvSpPr>
        <p:spPr>
          <a:xfrm>
            <a:off x="9075204" y="1901478"/>
            <a:ext cx="2526823" cy="43005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구성원 소개</a:t>
            </a:r>
            <a:r>
              <a:rPr lang="en-US" sz="1600" b="1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endParaRPr 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6" name="Freeform 6"/>
          <p:cNvSpPr/>
          <p:nvPr/>
        </p:nvSpPr>
        <p:spPr>
          <a:xfrm>
            <a:off x="512919" y="1642830"/>
            <a:ext cx="2719220" cy="4133850"/>
          </a:xfrm>
          <a:custGeom>
            <a:avLst/>
            <a:gdLst>
              <a:gd name="connsiteX0" fmla="*/ 177804 w 2381250"/>
              <a:gd name="connsiteY0" fmla="*/ 0 h 4133850"/>
              <a:gd name="connsiteX1" fmla="*/ 2203446 w 2381250"/>
              <a:gd name="connsiteY1" fmla="*/ 0 h 4133850"/>
              <a:gd name="connsiteX2" fmla="*/ 2381250 w 2381250"/>
              <a:gd name="connsiteY2" fmla="*/ 177804 h 4133850"/>
              <a:gd name="connsiteX3" fmla="*/ 2381250 w 2381250"/>
              <a:gd name="connsiteY3" fmla="*/ 342900 h 4133850"/>
              <a:gd name="connsiteX4" fmla="*/ 2381250 w 2381250"/>
              <a:gd name="connsiteY4" fmla="*/ 888996 h 4133850"/>
              <a:gd name="connsiteX5" fmla="*/ 2381250 w 2381250"/>
              <a:gd name="connsiteY5" fmla="*/ 3244854 h 4133850"/>
              <a:gd name="connsiteX6" fmla="*/ 2381250 w 2381250"/>
              <a:gd name="connsiteY6" fmla="*/ 3600450 h 4133850"/>
              <a:gd name="connsiteX7" fmla="*/ 2381250 w 2381250"/>
              <a:gd name="connsiteY7" fmla="*/ 3956046 h 4133850"/>
              <a:gd name="connsiteX8" fmla="*/ 2203446 w 2381250"/>
              <a:gd name="connsiteY8" fmla="*/ 4133850 h 4133850"/>
              <a:gd name="connsiteX9" fmla="*/ 177804 w 2381250"/>
              <a:gd name="connsiteY9" fmla="*/ 4133850 h 4133850"/>
              <a:gd name="connsiteX10" fmla="*/ 0 w 2381250"/>
              <a:gd name="connsiteY10" fmla="*/ 3956046 h 4133850"/>
              <a:gd name="connsiteX11" fmla="*/ 0 w 2381250"/>
              <a:gd name="connsiteY11" fmla="*/ 3600450 h 4133850"/>
              <a:gd name="connsiteX12" fmla="*/ 0 w 2381250"/>
              <a:gd name="connsiteY12" fmla="*/ 3244854 h 4133850"/>
              <a:gd name="connsiteX13" fmla="*/ 0 w 2381250"/>
              <a:gd name="connsiteY13" fmla="*/ 888996 h 4133850"/>
              <a:gd name="connsiteX14" fmla="*/ 0 w 2381250"/>
              <a:gd name="connsiteY14" fmla="*/ 342900 h 4133850"/>
              <a:gd name="connsiteX15" fmla="*/ 0 w 2381250"/>
              <a:gd name="connsiteY15" fmla="*/ 177804 h 4133850"/>
              <a:gd name="connsiteX16" fmla="*/ 177804 w 2381250"/>
              <a:gd name="connsiteY16" fmla="*/ 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0" h="4133850">
                <a:moveTo>
                  <a:pt x="177804" y="0"/>
                </a:moveTo>
                <a:lnTo>
                  <a:pt x="2203446" y="0"/>
                </a:lnTo>
                <a:cubicBezTo>
                  <a:pt x="2301644" y="0"/>
                  <a:pt x="2381250" y="79606"/>
                  <a:pt x="2381250" y="177804"/>
                </a:cubicBezTo>
                <a:lnTo>
                  <a:pt x="2381250" y="342900"/>
                </a:lnTo>
                <a:lnTo>
                  <a:pt x="2381250" y="888996"/>
                </a:lnTo>
                <a:lnTo>
                  <a:pt x="2381250" y="3244854"/>
                </a:lnTo>
                <a:lnTo>
                  <a:pt x="2381250" y="3600450"/>
                </a:lnTo>
                <a:lnTo>
                  <a:pt x="2381250" y="3956046"/>
                </a:lnTo>
                <a:cubicBezTo>
                  <a:pt x="2381250" y="4054244"/>
                  <a:pt x="2301644" y="4133850"/>
                  <a:pt x="2203446" y="4133850"/>
                </a:cubicBezTo>
                <a:lnTo>
                  <a:pt x="177804" y="4133850"/>
                </a:lnTo>
                <a:cubicBezTo>
                  <a:pt x="79606" y="4133850"/>
                  <a:pt x="0" y="4054244"/>
                  <a:pt x="0" y="3956046"/>
                </a:cubicBezTo>
                <a:lnTo>
                  <a:pt x="0" y="3600450"/>
                </a:lnTo>
                <a:lnTo>
                  <a:pt x="0" y="3244854"/>
                </a:lnTo>
                <a:lnTo>
                  <a:pt x="0" y="888996"/>
                </a:lnTo>
                <a:lnTo>
                  <a:pt x="0" y="342900"/>
                </a:lnTo>
                <a:lnTo>
                  <a:pt x="0" y="177804"/>
                </a:lnTo>
                <a:cubicBezTo>
                  <a:pt x="0" y="79606"/>
                  <a:pt x="79606" y="0"/>
                  <a:pt x="177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7" name="Rounded Rectangle 7"/>
          <p:cNvSpPr/>
          <p:nvPr/>
        </p:nvSpPr>
        <p:spPr>
          <a:xfrm>
            <a:off x="521545" y="1642830"/>
            <a:ext cx="2719220" cy="1066800"/>
          </a:xfrm>
          <a:prstGeom prst="roundRect">
            <a:avLst/>
          </a:prstGeom>
          <a:solidFill>
            <a:srgbClr val="4285F6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87" name="Rectangle 17"/>
          <p:cNvSpPr/>
          <p:nvPr/>
        </p:nvSpPr>
        <p:spPr>
          <a:xfrm>
            <a:off x="1574610" y="2014985"/>
            <a:ext cx="1561996" cy="33855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8708" y="3001407"/>
            <a:ext cx="224292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algn="l"/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1.1.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프로젝트 컨셉 및 기획의도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pPr algn="l"/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pPr algn="l"/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1.2.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일정</a:t>
            </a:r>
            <a:endParaRPr 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24108" y="3001406"/>
            <a:ext cx="21725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algn="l"/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2.1.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개발환경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및 사용한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API,</a:t>
            </a:r>
          </a:p>
          <a:p>
            <a:pPr algn="l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    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라이브러리</a:t>
            </a:r>
            <a:endParaRPr 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379473" y="3001406"/>
            <a:ext cx="190097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algn="l"/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4.1.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구성원 소개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및 소감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71A19-8078-9825-F1DD-2A183397E55B}"/>
              </a:ext>
            </a:extLst>
          </p:cNvPr>
          <p:cNvSpPr txBox="1"/>
          <p:nvPr/>
        </p:nvSpPr>
        <p:spPr>
          <a:xfrm>
            <a:off x="6550634" y="3001406"/>
            <a:ext cx="192963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algn="l"/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3.1.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요구사항정의서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l"/>
            <a:endParaRPr 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pPr algn="l"/>
            <a:r>
              <a:rPr 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3.2.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DB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설계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pPr algn="l"/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pPr algn="l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3.3.  Use Case Diagram</a:t>
            </a:r>
          </a:p>
          <a:p>
            <a:pPr algn="l"/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pPr algn="l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3.4. 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기능 구현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메시지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받은메시지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보낸메시지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메시지보내기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818BFF0-75DB-B57B-6D34-C379DB4A5E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12674"/>
          <a:stretch>
            <a:fillRect/>
          </a:stretch>
        </p:blipFill>
        <p:spPr>
          <a:xfrm>
            <a:off x="4186238" y="1187450"/>
            <a:ext cx="6815137" cy="4283075"/>
          </a:xfrm>
        </p:spPr>
      </p:pic>
    </p:spTree>
    <p:extLst>
      <p:ext uri="{BB962C8B-B14F-4D97-AF65-F5344CB8AC3E}">
        <p14:creationId xmlns:p14="http://schemas.microsoft.com/office/powerpoint/2010/main" val="40045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FF35C-849D-416F-23DE-AE3D0741F367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메시지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16A1A-C17B-9395-39DB-5279BC5732D6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받은메시지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보낸메시지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메시지보내기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30A5-12BB-F676-04B4-35898E65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34" y="-1"/>
            <a:ext cx="7959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근무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구성원 근무기록 등록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월별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7" b="18577"/>
          <a:stretch>
            <a:fillRect/>
          </a:stretch>
        </p:blipFill>
        <p:spPr>
          <a:xfrm>
            <a:off x="4205288" y="1187450"/>
            <a:ext cx="6815137" cy="4283075"/>
          </a:xfrm>
        </p:spPr>
      </p:pic>
    </p:spTree>
    <p:extLst>
      <p:ext uri="{BB962C8B-B14F-4D97-AF65-F5344CB8AC3E}">
        <p14:creationId xmlns:p14="http://schemas.microsoft.com/office/powerpoint/2010/main" val="55384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802B8-1C24-9B2D-7CA4-3F165FF1D25F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근무</a:t>
            </a:r>
            <a:endParaRPr lang="ru-RU" altLang="ko-KR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3AF08-CC38-5456-7C99-B50316DCBDE2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구성원 근무기록 등록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월별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25" y="-1"/>
            <a:ext cx="7671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휴가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월별 연차 자동부여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소멸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연차사용내역 조회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 b="989"/>
          <a:stretch>
            <a:fillRect/>
          </a:stretch>
        </p:blipFill>
        <p:spPr>
          <a:xfrm>
            <a:off x="4185875" y="1187559"/>
            <a:ext cx="6815404" cy="428284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75" y="1187558"/>
            <a:ext cx="6815404" cy="42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674C7-5D52-999C-A536-E84DD02A072C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휴가</a:t>
            </a:r>
            <a:endParaRPr lang="ru-RU" altLang="ko-KR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D6A98-70EB-7BE8-3167-BA6C29277331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월별 연차 자동부여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소멸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연차사용내역 조회</a:t>
            </a:r>
            <a:endParaRPr lang="en-US" altLang="ko-KR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93" y="1"/>
            <a:ext cx="7602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게시판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공지사항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관리자만 추가가능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자유게시판 </a:t>
            </a:r>
            <a:endParaRPr lang="en-US" altLang="ko-KR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목록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글쓰기 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75" y="1187560"/>
            <a:ext cx="6817845" cy="42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674C7-5D52-999C-A536-E84DD02A072C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게시판</a:t>
            </a:r>
            <a:endParaRPr lang="ru-RU" altLang="ko-KR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D6A98-70EB-7BE8-3167-BA6C29277331}"/>
              </a:ext>
            </a:extLst>
          </p:cNvPr>
          <p:cNvSpPr txBox="1"/>
          <p:nvPr/>
        </p:nvSpPr>
        <p:spPr>
          <a:xfrm>
            <a:off x="588661" y="4771863"/>
            <a:ext cx="363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공지사항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관리자만 추가가능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자유게시판 </a:t>
            </a:r>
            <a:endParaRPr lang="en-US" altLang="ko-KR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목록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글쓰기 </a:t>
            </a:r>
            <a:endParaRPr lang="en-US" altLang="ko-KR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9" y="1"/>
            <a:ext cx="859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게시물 상세보기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공지사항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자유게시판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게시물 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28" y="1187559"/>
            <a:ext cx="6805351" cy="42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674C7-5D52-999C-A536-E84DD02A072C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게시물 상세보기</a:t>
            </a:r>
            <a:endParaRPr lang="ru-RU" altLang="ko-KR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D6A98-70EB-7BE8-3167-BA6C29277331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공지사항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자유게시판 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게시물 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삭제</a:t>
            </a:r>
            <a:endParaRPr lang="en-US" altLang="ko-KR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21" y="0"/>
            <a:ext cx="7560179" cy="54557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5455717"/>
            <a:ext cx="7626498" cy="14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1946A4-6A4C-1B44-251A-C2BD6A5B1D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t="6225" r="8261" b="10879"/>
          <a:stretch/>
        </p:blipFill>
        <p:spPr>
          <a:xfrm>
            <a:off x="8232903" y="2123130"/>
            <a:ext cx="1973916" cy="2046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3603" y="3423740"/>
            <a:ext cx="73964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그룹웨어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Thumbs Up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에는 ‘격려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‘승인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‘찬성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의 의미가 담겨있습니다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회사 내 구성원들의 업무효율성을 극대화할 수 있는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통합 그룹웨어 시스템을 목표로 하고 있습니다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3603" y="2531121"/>
            <a:ext cx="478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프로젝트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컨셉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및 기획의도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603" y="3115963"/>
            <a:ext cx="443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FFBB00"/>
                </a:highlight>
                <a:latin typeface="-윤고딕320" panose="02030504000101010101" pitchFamily="18" charset="-127"/>
                <a:ea typeface="-윤고딕320" panose="02030504000101010101" pitchFamily="18" charset="-127"/>
              </a:rPr>
              <a:t>하나되어 소통하고 업무를 공유하는 공간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FFBB00"/>
                </a:highlight>
                <a:latin typeface="-윤고딕320" panose="02030504000101010101" pitchFamily="18" charset="-127"/>
                <a:ea typeface="-윤고딕320" panose="02030504000101010101" pitchFamily="18" charset="-127"/>
              </a:rPr>
              <a:t>,‘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FFBB00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Thumbs Up'</a:t>
            </a:r>
            <a:endParaRPr 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highlight>
                <a:srgbClr val="FFBB00"/>
              </a:highlight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02856" y="1835175"/>
            <a:ext cx="2742570" cy="2742570"/>
          </a:xfrm>
          <a:prstGeom prst="ellipse">
            <a:avLst/>
          </a:prstGeom>
          <a:noFill/>
          <a:ln w="317500">
            <a:solidFill>
              <a:srgbClr val="4285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0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결재 상신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결재상신</a:t>
            </a:r>
            <a:r>
              <a:rPr 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개인 결재라인 등록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6BC4F1EF-C7C1-9BC5-ADFE-E9F871A402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" b="398"/>
          <a:stretch>
            <a:fillRect/>
          </a:stretch>
        </p:blipFill>
        <p:spPr>
          <a:xfrm>
            <a:off x="4179888" y="1187561"/>
            <a:ext cx="6816725" cy="4382978"/>
          </a:xfrm>
        </p:spPr>
      </p:pic>
    </p:spTree>
    <p:extLst>
      <p:ext uri="{BB962C8B-B14F-4D97-AF65-F5344CB8AC3E}">
        <p14:creationId xmlns:p14="http://schemas.microsoft.com/office/powerpoint/2010/main" val="8350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CA1E5-F62A-AA7A-12B4-9F8482C5BFAF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결재상신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952785-6009-A3B2-8399-B36D125ABE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7"/>
          <a:stretch/>
        </p:blipFill>
        <p:spPr>
          <a:xfrm>
            <a:off x="3892815" y="258288"/>
            <a:ext cx="6248712" cy="6371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DF0ACA-5D7F-6491-6EAB-D9BF55463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1" r="29938" b="280"/>
          <a:stretch/>
        </p:blipFill>
        <p:spPr>
          <a:xfrm>
            <a:off x="7748056" y="3743697"/>
            <a:ext cx="4334869" cy="2856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B05B89-A301-3165-3CC0-CA7AFC5D97F3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ApprovalService.java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-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트랜잭션 처리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관리자</a:t>
            </a:r>
            <a:r>
              <a:rPr lang="en-US" altLang="ko-KR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:</a:t>
            </a:r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구성원관리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구성원 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정지처리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엑셀다운로드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6FBCD6CD-9222-BE92-BED3-EAE07885C3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r="15238"/>
          <a:stretch/>
        </p:blipFill>
        <p:spPr>
          <a:xfrm>
            <a:off x="4180517" y="1187560"/>
            <a:ext cx="6815404" cy="4282847"/>
          </a:xfrm>
        </p:spPr>
      </p:pic>
    </p:spTree>
    <p:extLst>
      <p:ext uri="{BB962C8B-B14F-4D97-AF65-F5344CB8AC3E}">
        <p14:creationId xmlns:p14="http://schemas.microsoft.com/office/powerpoint/2010/main" val="53082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F3D8F-C0A8-3C31-34B1-D80AA01CD015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관리자</a:t>
            </a:r>
            <a:r>
              <a:rPr lang="en-US" altLang="ko-KR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:</a:t>
            </a:r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구성원관리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AECC2-7085-E58D-A79D-E7776A010E9C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구성원 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수정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정지처리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엑셀다운로드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81FDBE-8FA5-F9B8-672C-E62243EF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0"/>
            <a:ext cx="6705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8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관리자</a:t>
            </a:r>
            <a:r>
              <a:rPr lang="en-US" altLang="ko-KR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:</a:t>
            </a:r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근태관리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휴가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연차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보유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사용 내역 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엑셀다운로드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A48D6FF-B2CC-18E8-23F6-2D37A3CE72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7" r="16031"/>
          <a:stretch/>
        </p:blipFill>
        <p:spPr>
          <a:xfrm>
            <a:off x="4185875" y="1187559"/>
            <a:ext cx="6815404" cy="4282847"/>
          </a:xfrm>
        </p:spPr>
      </p:pic>
    </p:spTree>
    <p:extLst>
      <p:ext uri="{BB962C8B-B14F-4D97-AF65-F5344CB8AC3E}">
        <p14:creationId xmlns:p14="http://schemas.microsoft.com/office/powerpoint/2010/main" val="40105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15150" y="0"/>
            <a:ext cx="5276850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C265B-375D-B1B1-E71E-478CD9A1CF96}"/>
              </a:ext>
            </a:extLst>
          </p:cNvPr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관리자</a:t>
            </a:r>
            <a:r>
              <a:rPr lang="en-US" altLang="ko-KR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:</a:t>
            </a:r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근태관리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A0414-B942-3625-1E53-355B6B664F8D}"/>
              </a:ext>
            </a:extLst>
          </p:cNvPr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휴가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연차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보유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사용 내역 조회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엑셀다운로드</a:t>
            </a:r>
            <a:endParaRPr lang="en-US" altLang="ko-KR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801852-C590-89BB-CF5E-4B572C6C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91" y="5964"/>
            <a:ext cx="638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3" r="27593"/>
          <a:stretch/>
        </p:blipFill>
        <p:spPr>
          <a:xfrm>
            <a:off x="822636" y="1694934"/>
            <a:ext cx="1828800" cy="4504720"/>
          </a:xfrm>
        </p:spPr>
      </p:pic>
      <p:sp>
        <p:nvSpPr>
          <p:cNvPr id="14" name="TextBox 13"/>
          <p:cNvSpPr txBox="1"/>
          <p:nvPr/>
        </p:nvSpPr>
        <p:spPr>
          <a:xfrm>
            <a:off x="3971641" y="1917948"/>
            <a:ext cx="422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진혜린</a:t>
            </a:r>
            <a:endParaRPr lang="en-US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81D26-27AB-E85E-1731-5243088A7636}"/>
              </a:ext>
            </a:extLst>
          </p:cNvPr>
          <p:cNvSpPr txBox="1"/>
          <p:nvPr/>
        </p:nvSpPr>
        <p:spPr>
          <a:xfrm>
            <a:off x="822636" y="584042"/>
            <a:ext cx="478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구성원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소개</a:t>
            </a:r>
            <a:r>
              <a:rPr lang="en-US" altLang="ko-KR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/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소감</a:t>
            </a:r>
            <a:endParaRPr lang="en-US" altLang="ko-KR" sz="2800" dirty="0">
              <a:ln w="15875" cmpd="dbl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  <p:grpSp>
        <p:nvGrpSpPr>
          <p:cNvPr id="4" name="그룹 1015">
            <a:extLst>
              <a:ext uri="{FF2B5EF4-FFF2-40B4-BE49-F238E27FC236}">
                <a16:creationId xmlns:a16="http://schemas.microsoft.com/office/drawing/2014/main" id="{F9F932AF-DE5B-5BEE-89CA-2359F6A0A967}"/>
              </a:ext>
            </a:extLst>
          </p:cNvPr>
          <p:cNvGrpSpPr/>
          <p:nvPr/>
        </p:nvGrpSpPr>
        <p:grpSpPr>
          <a:xfrm>
            <a:off x="3214954" y="1967407"/>
            <a:ext cx="631266" cy="631266"/>
            <a:chOff x="8945575" y="1533442"/>
            <a:chExt cx="631266" cy="631266"/>
          </a:xfrm>
        </p:grpSpPr>
        <p:pic>
          <p:nvPicPr>
            <p:cNvPr id="7" name="Object 57">
              <a:extLst>
                <a:ext uri="{FF2B5EF4-FFF2-40B4-BE49-F238E27FC236}">
                  <a16:creationId xmlns:a16="http://schemas.microsoft.com/office/drawing/2014/main" id="{16D3DEA7-9D09-99A4-48DD-7146B156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575" y="1533442"/>
              <a:ext cx="631266" cy="63126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C11A22-F46B-4F52-4AAF-81DD0A67EE3A}"/>
              </a:ext>
            </a:extLst>
          </p:cNvPr>
          <p:cNvSpPr txBox="1"/>
          <p:nvPr/>
        </p:nvSpPr>
        <p:spPr>
          <a:xfrm>
            <a:off x="3984313" y="2257429"/>
            <a:ext cx="422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메인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로그인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회원가입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메시지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관리자</a:t>
            </a:r>
            <a:endParaRPr lang="en-US" sz="14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1859F-F868-CEEB-07E6-D3722CAEB262}"/>
              </a:ext>
            </a:extLst>
          </p:cNvPr>
          <p:cNvSpPr txBox="1"/>
          <p:nvPr/>
        </p:nvSpPr>
        <p:spPr>
          <a:xfrm>
            <a:off x="3979189" y="2938967"/>
            <a:ext cx="422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강채영</a:t>
            </a:r>
            <a:endParaRPr lang="en-US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0" name="그룹 1015">
            <a:extLst>
              <a:ext uri="{FF2B5EF4-FFF2-40B4-BE49-F238E27FC236}">
                <a16:creationId xmlns:a16="http://schemas.microsoft.com/office/drawing/2014/main" id="{8B811641-517A-3C5C-5BA2-B257B6BA0EFC}"/>
              </a:ext>
            </a:extLst>
          </p:cNvPr>
          <p:cNvGrpSpPr/>
          <p:nvPr/>
        </p:nvGrpSpPr>
        <p:grpSpPr>
          <a:xfrm>
            <a:off x="3222502" y="2988426"/>
            <a:ext cx="631266" cy="631266"/>
            <a:chOff x="8945575" y="1533442"/>
            <a:chExt cx="631266" cy="631266"/>
          </a:xfrm>
        </p:grpSpPr>
        <p:pic>
          <p:nvPicPr>
            <p:cNvPr id="15" name="Object 57">
              <a:extLst>
                <a:ext uri="{FF2B5EF4-FFF2-40B4-BE49-F238E27FC236}">
                  <a16:creationId xmlns:a16="http://schemas.microsoft.com/office/drawing/2014/main" id="{E4345318-3776-CF64-2019-AE5A66CFA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575" y="1533442"/>
              <a:ext cx="631266" cy="63126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075CE6-486B-813C-DFC4-DF526829FAAF}"/>
              </a:ext>
            </a:extLst>
          </p:cNvPr>
          <p:cNvSpPr txBox="1"/>
          <p:nvPr/>
        </p:nvSpPr>
        <p:spPr>
          <a:xfrm>
            <a:off x="3991861" y="3278448"/>
            <a:ext cx="422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캘린더</a:t>
            </a:r>
            <a:endParaRPr lang="en-US" sz="14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92E22-BF27-6F61-0131-C36711C75329}"/>
              </a:ext>
            </a:extLst>
          </p:cNvPr>
          <p:cNvSpPr txBox="1"/>
          <p:nvPr/>
        </p:nvSpPr>
        <p:spPr>
          <a:xfrm>
            <a:off x="3991861" y="3882595"/>
            <a:ext cx="422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김지은</a:t>
            </a:r>
            <a:endParaRPr lang="en-US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1" name="그룹 1015">
            <a:extLst>
              <a:ext uri="{FF2B5EF4-FFF2-40B4-BE49-F238E27FC236}">
                <a16:creationId xmlns:a16="http://schemas.microsoft.com/office/drawing/2014/main" id="{BF71D238-556E-4592-C4C2-77671EFF7734}"/>
              </a:ext>
            </a:extLst>
          </p:cNvPr>
          <p:cNvGrpSpPr/>
          <p:nvPr/>
        </p:nvGrpSpPr>
        <p:grpSpPr>
          <a:xfrm>
            <a:off x="3235174" y="3932054"/>
            <a:ext cx="631266" cy="631266"/>
            <a:chOff x="8945575" y="1533442"/>
            <a:chExt cx="631266" cy="631266"/>
          </a:xfrm>
        </p:grpSpPr>
        <p:pic>
          <p:nvPicPr>
            <p:cNvPr id="22" name="Object 57">
              <a:extLst>
                <a:ext uri="{FF2B5EF4-FFF2-40B4-BE49-F238E27FC236}">
                  <a16:creationId xmlns:a16="http://schemas.microsoft.com/office/drawing/2014/main" id="{5ED4C3DE-698A-7A76-D644-5A66C36A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575" y="1533442"/>
              <a:ext cx="631266" cy="63126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ED8847-9645-1CD1-94D0-B598CDF8AC6F}"/>
              </a:ext>
            </a:extLst>
          </p:cNvPr>
          <p:cNvSpPr txBox="1"/>
          <p:nvPr/>
        </p:nvSpPr>
        <p:spPr>
          <a:xfrm>
            <a:off x="4004533" y="4222076"/>
            <a:ext cx="422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전자결재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새로운소식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알림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통합검색</a:t>
            </a:r>
            <a:endParaRPr lang="en-US" sz="14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7D7DA2-72A1-8619-F864-3508D86FAD49}"/>
              </a:ext>
            </a:extLst>
          </p:cNvPr>
          <p:cNvSpPr txBox="1"/>
          <p:nvPr/>
        </p:nvSpPr>
        <p:spPr>
          <a:xfrm>
            <a:off x="3958969" y="4857332"/>
            <a:ext cx="422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이예은</a:t>
            </a:r>
            <a:endParaRPr lang="en-US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5" name="그룹 1015">
            <a:extLst>
              <a:ext uri="{FF2B5EF4-FFF2-40B4-BE49-F238E27FC236}">
                <a16:creationId xmlns:a16="http://schemas.microsoft.com/office/drawing/2014/main" id="{58DB14CC-2280-4873-0B40-520AB3C1974E}"/>
              </a:ext>
            </a:extLst>
          </p:cNvPr>
          <p:cNvGrpSpPr/>
          <p:nvPr/>
        </p:nvGrpSpPr>
        <p:grpSpPr>
          <a:xfrm>
            <a:off x="3202282" y="4906791"/>
            <a:ext cx="631266" cy="631266"/>
            <a:chOff x="8945575" y="1533442"/>
            <a:chExt cx="631266" cy="631266"/>
          </a:xfrm>
        </p:grpSpPr>
        <p:pic>
          <p:nvPicPr>
            <p:cNvPr id="26" name="Object 57">
              <a:extLst>
                <a:ext uri="{FF2B5EF4-FFF2-40B4-BE49-F238E27FC236}">
                  <a16:creationId xmlns:a16="http://schemas.microsoft.com/office/drawing/2014/main" id="{51ECB53B-BCF1-198B-3406-66906D53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575" y="1533442"/>
              <a:ext cx="631266" cy="63126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E339E7D-89A5-F824-C6E1-3F046764DD6D}"/>
              </a:ext>
            </a:extLst>
          </p:cNvPr>
          <p:cNvSpPr txBox="1"/>
          <p:nvPr/>
        </p:nvSpPr>
        <p:spPr>
          <a:xfrm>
            <a:off x="3971641" y="5196813"/>
            <a:ext cx="422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근무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휴가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게시판</a:t>
            </a:r>
            <a:endParaRPr lang="en-US" sz="14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B107CFAE-A9E1-DC7B-E2C4-D4B0A7302E1B}"/>
              </a:ext>
            </a:extLst>
          </p:cNvPr>
          <p:cNvSpPr/>
          <p:nvPr/>
        </p:nvSpPr>
        <p:spPr>
          <a:xfrm>
            <a:off x="7476381" y="1923685"/>
            <a:ext cx="4235171" cy="665302"/>
          </a:xfrm>
          <a:prstGeom prst="wedgeRoundRectCallout">
            <a:avLst>
              <a:gd name="adj1" fmla="val -54752"/>
              <a:gd name="adj2" fmla="val -1957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개월이 조금 넘는 시간동안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프로젝트를 만들며 기본을 익히는 데 매우 큰 도움이 되었습니다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모두 수고하셨습니다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!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49D3A79A-6647-77A7-0259-A1C2DFFBDD11}"/>
              </a:ext>
            </a:extLst>
          </p:cNvPr>
          <p:cNvSpPr/>
          <p:nvPr/>
        </p:nvSpPr>
        <p:spPr>
          <a:xfrm>
            <a:off x="7476381" y="3875396"/>
            <a:ext cx="4235171" cy="665302"/>
          </a:xfrm>
          <a:prstGeom prst="wedgeRoundRectCallout">
            <a:avLst>
              <a:gd name="adj1" fmla="val -54752"/>
              <a:gd name="adj2" fmla="val -1957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5FD617F-B85F-2D45-C337-2D5999E9569E}"/>
              </a:ext>
            </a:extLst>
          </p:cNvPr>
          <p:cNvSpPr/>
          <p:nvPr/>
        </p:nvSpPr>
        <p:spPr>
          <a:xfrm>
            <a:off x="7476381" y="2898950"/>
            <a:ext cx="4235171" cy="665302"/>
          </a:xfrm>
          <a:prstGeom prst="wedgeRoundRectCallout">
            <a:avLst>
              <a:gd name="adj1" fmla="val -54752"/>
              <a:gd name="adj2" fmla="val -1957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처음 해보는 게 많아서 걱정으로 시작했던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프로젝트를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좋은 팀원들을 만나 기분 좋게 마무리할 수 있었습니다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:-)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9D51FAC1-19FC-5FC1-98E3-01B8E9120B04}"/>
              </a:ext>
            </a:extLst>
          </p:cNvPr>
          <p:cNvSpPr/>
          <p:nvPr/>
        </p:nvSpPr>
        <p:spPr>
          <a:xfrm>
            <a:off x="7476381" y="4867548"/>
            <a:ext cx="4235171" cy="665302"/>
          </a:xfrm>
          <a:prstGeom prst="wedgeRoundRectCallout">
            <a:avLst>
              <a:gd name="adj1" fmla="val -54752"/>
              <a:gd name="adj2" fmla="val -1957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프로젝트를 진행하면서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 Framework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와 다양한 오픈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Api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등 새로운 방식을 적용해볼 수 있어서 좋았고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 팀원들 모두 너무 고생 많았습니다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! </a:t>
            </a:r>
          </a:p>
        </p:txBody>
      </p:sp>
      <p:sp>
        <p:nvSpPr>
          <p:cNvPr id="6" name="말풍선: 모서리가 둥근 사각형 4">
            <a:extLst>
              <a:ext uri="{FF2B5EF4-FFF2-40B4-BE49-F238E27FC236}">
                <a16:creationId xmlns:a16="http://schemas.microsoft.com/office/drawing/2014/main" id="{B061CB14-B399-BC91-9FAC-EB1C68346F53}"/>
              </a:ext>
            </a:extLst>
          </p:cNvPr>
          <p:cNvSpPr/>
          <p:nvPr/>
        </p:nvSpPr>
        <p:spPr>
          <a:xfrm>
            <a:off x="7476381" y="3854447"/>
            <a:ext cx="4235171" cy="665302"/>
          </a:xfrm>
          <a:prstGeom prst="wedgeRoundRectCallout">
            <a:avLst>
              <a:gd name="adj1" fmla="val -54752"/>
              <a:gd name="adj2" fmla="val -1957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이용하여 처음으로 다양한 기능을 적용해 볼 수 있는 뜻깊은 프로젝트 였습니다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모두들 정말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고생많았고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수고했어요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!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6" grpId="0"/>
      <p:bldP spid="20" grpId="0"/>
      <p:bldP spid="23" grpId="0"/>
      <p:bldP spid="24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C24A01-DA75-6E50-42A3-38A0B795937C}"/>
              </a:ext>
            </a:extLst>
          </p:cNvPr>
          <p:cNvSpPr/>
          <p:nvPr/>
        </p:nvSpPr>
        <p:spPr>
          <a:xfrm>
            <a:off x="750296" y="1564358"/>
            <a:ext cx="10691407" cy="4659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sx="102000" sy="102000" algn="ctr" rotWithShape="0">
              <a:schemeClr val="bg2">
                <a:lumMod val="9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C4A32-6BBC-D6DB-7674-3112E48BE14D}"/>
              </a:ext>
            </a:extLst>
          </p:cNvPr>
          <p:cNvSpPr txBox="1"/>
          <p:nvPr/>
        </p:nvSpPr>
        <p:spPr>
          <a:xfrm>
            <a:off x="722160" y="584042"/>
            <a:ext cx="478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프로젝트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일정</a:t>
            </a:r>
            <a:endParaRPr lang="en-US" altLang="ko-KR" sz="2800" dirty="0">
              <a:ln w="15875" cmpd="dbl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5AB6AA3-9D54-DE0C-5635-3BDD7B3E2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378549"/>
              </p:ext>
            </p:extLst>
          </p:nvPr>
        </p:nvGraphicFramePr>
        <p:xfrm>
          <a:off x="722160" y="1955330"/>
          <a:ext cx="10174488" cy="406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3319953529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18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19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`</a:t>
                      </a:r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3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컨셉회의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아이디어 회의</a:t>
                      </a:r>
                      <a:r>
                        <a:rPr lang="en-US" altLang="ko-KR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/DB</a:t>
                      </a:r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설계</a:t>
                      </a: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DB</a:t>
                      </a:r>
                      <a:r>
                        <a:rPr lang="ko-KR" altLang="en-US" sz="10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85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3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화면설계</a:t>
                      </a:r>
                      <a:r>
                        <a:rPr lang="en-US" altLang="ko-KR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구현</a:t>
                      </a: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292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85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23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1</a:t>
                      </a:r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차 기능구현</a:t>
                      </a: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85F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85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23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차 기능구현</a:t>
                      </a: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4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4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마무리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디버깅 및 정리</a:t>
                      </a: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-윤고딕350" panose="02030504000101010101" pitchFamily="18" charset="-127"/>
                        <a:ea typeface="-윤고딕350" panose="02030504000101010101" pitchFamily="18" charset="-127"/>
                        <a:cs typeface="+mn-cs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marL="86720" marR="86720" marT="43360" marB="433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9FF1FE0-6216-0F67-F848-C3F30D4145D6}"/>
              </a:ext>
            </a:extLst>
          </p:cNvPr>
          <p:cNvSpPr/>
          <p:nvPr/>
        </p:nvSpPr>
        <p:spPr>
          <a:xfrm>
            <a:off x="1664102" y="1753866"/>
            <a:ext cx="966596" cy="34624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2022.11.7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768EF6-29DC-D171-D1BB-E77E95F6E245}"/>
              </a:ext>
            </a:extLst>
          </p:cNvPr>
          <p:cNvSpPr/>
          <p:nvPr/>
        </p:nvSpPr>
        <p:spPr>
          <a:xfrm>
            <a:off x="9596200" y="1750403"/>
            <a:ext cx="116350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2022.12.20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9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786619" y="914884"/>
            <a:ext cx="5028231" cy="5028231"/>
          </a:xfrm>
          <a:prstGeom prst="ellipse">
            <a:avLst/>
          </a:prstGeom>
          <a:solidFill>
            <a:schemeClr val="bg1"/>
          </a:solidFill>
          <a:ln w="317500">
            <a:solidFill>
              <a:srgbClr val="4285F6"/>
            </a:solidFill>
          </a:ln>
          <a:effectLst>
            <a:outerShdw blurRad="3810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9973" y="1916115"/>
            <a:ext cx="4223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개발 환경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및 사용한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API,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라이브러리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Source Sans Pro" charset="0"/>
            </a:endParaRPr>
          </a:p>
          <a:p>
            <a:endParaRPr lang="ru-RU" sz="28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2587" y="3027246"/>
            <a:ext cx="538195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OS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windows10  Mac</a:t>
            </a: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Framework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SpringFramework</a:t>
            </a:r>
            <a:endParaRPr 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Server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: AparchTomcat9.0</a:t>
            </a: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Database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Oracle</a:t>
            </a: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Developer Tools 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STS3  Eclipse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SqlDeveloper</a:t>
            </a:r>
            <a:endParaRPr 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Front-end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: HTML5  CSS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Javascript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JSP  Ajax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Json</a:t>
            </a:r>
            <a:endParaRPr 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Back-end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: Java(JDK1.8)  Maven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SpringWebsocket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MyBatis</a:t>
            </a:r>
            <a:endParaRPr 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API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GoogleMail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Daum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주소찾기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Fullcalendar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Flatpickr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ToastEditor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Chart.js  </a:t>
            </a:r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Jspdf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Html2canvas</a:t>
            </a:r>
          </a:p>
          <a:p>
            <a:r>
              <a:rPr 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285F6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Libarary</a:t>
            </a:r>
            <a:r>
              <a:rPr 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: </a:t>
            </a:r>
            <a:r>
              <a:rPr lang="nl-NL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Bootstrap5 EL/JSTL JDBC JQuery</a:t>
            </a:r>
            <a:endParaRPr 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08955927-874A-59CE-ED2B-539289B69F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2" r="18122"/>
          <a:stretch>
            <a:fillRect/>
          </a:stretch>
        </p:blipFill>
        <p:spPr>
          <a:xfrm>
            <a:off x="1714433" y="1423601"/>
            <a:ext cx="1135169" cy="1229618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6CAB62-422C-3C8C-AEA8-D252F750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66" y="2439335"/>
            <a:ext cx="854939" cy="60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Logo, symbol, meaning, history, PNG, brand">
            <a:extLst>
              <a:ext uri="{FF2B5EF4-FFF2-40B4-BE49-F238E27FC236}">
                <a16:creationId xmlns:a16="http://schemas.microsoft.com/office/drawing/2014/main" id="{44ED3381-C33F-92A2-7E98-793FAF9F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856" y="2378311"/>
            <a:ext cx="1291583" cy="72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Logo PNG Transparent (1) – Brands Logos">
            <a:extLst>
              <a:ext uri="{FF2B5EF4-FFF2-40B4-BE49-F238E27FC236}">
                <a16:creationId xmlns:a16="http://schemas.microsoft.com/office/drawing/2014/main" id="{F352F296-0AD4-B3A1-CA78-EEE114CE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19" y="2490396"/>
            <a:ext cx="1014000" cy="10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14D74268-E274-E3E8-18D4-1113ACBC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49" y="1582479"/>
            <a:ext cx="1612174" cy="72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vaScript/JQuery] each() 메서드 알아보기 - $.each() 함수">
            <a:extLst>
              <a:ext uri="{FF2B5EF4-FFF2-40B4-BE49-F238E27FC236}">
                <a16:creationId xmlns:a16="http://schemas.microsoft.com/office/drawing/2014/main" id="{D9D99848-4CF3-50FF-BD81-2C70ACCF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61" y="3567752"/>
            <a:ext cx="867887" cy="8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ava 로고가있는 jsp 오픈 파일 형식 - 무료 상호 작용개 아이콘">
            <a:extLst>
              <a:ext uri="{FF2B5EF4-FFF2-40B4-BE49-F238E27FC236}">
                <a16:creationId xmlns:a16="http://schemas.microsoft.com/office/drawing/2014/main" id="{E21291CB-E8BC-4740-C39D-91A08EB8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3322994"/>
            <a:ext cx="646926" cy="64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Picture 24" descr="Maven을 왜 쓰나요?">
            <a:extLst>
              <a:ext uri="{FF2B5EF4-FFF2-40B4-BE49-F238E27FC236}">
                <a16:creationId xmlns:a16="http://schemas.microsoft.com/office/drawing/2014/main" id="{C30894AF-E408-F489-4321-6C40411B4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36" y="4146551"/>
            <a:ext cx="973007" cy="9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ybatis&gt; #과 $의 차이를 알아보자!">
            <a:extLst>
              <a:ext uri="{FF2B5EF4-FFF2-40B4-BE49-F238E27FC236}">
                <a16:creationId xmlns:a16="http://schemas.microsoft.com/office/drawing/2014/main" id="{02575106-717B-7574-2503-F4E79201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92" y="2228420"/>
            <a:ext cx="1589688" cy="15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5F2F864A-A97C-2DA9-458E-4A2A84BE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3187" y="4839813"/>
            <a:ext cx="746115" cy="5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85FF7654-2D57-99CB-1EEA-F005448A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30" y="3745607"/>
            <a:ext cx="1014000" cy="10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70EBE5-E5EC-A0B6-56DE-5D1E452DD78E}"/>
              </a:ext>
            </a:extLst>
          </p:cNvPr>
          <p:cNvSpPr/>
          <p:nvPr/>
        </p:nvSpPr>
        <p:spPr>
          <a:xfrm>
            <a:off x="717150" y="1350998"/>
            <a:ext cx="10691407" cy="49229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sx="102000" sy="102000" algn="ctr" rotWithShape="0">
              <a:schemeClr val="bg2">
                <a:lumMod val="9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62999" y="2082942"/>
            <a:ext cx="4570508" cy="19697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FFBB00"/>
                </a:highlight>
                <a:latin typeface="-윤고딕340" panose="02030504000101010101" pitchFamily="18" charset="-127"/>
                <a:ea typeface="-윤고딕340" panose="02030504000101010101" pitchFamily="18" charset="-127"/>
              </a:rPr>
              <a:t>주요 기능</a:t>
            </a:r>
            <a:endParaRPr lang="en-US" altLang="ko-KR" sz="20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highlight>
                <a:srgbClr val="FFBB00"/>
              </a:highlight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일정관리</a:t>
            </a:r>
          </a:p>
          <a:p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전자결재</a:t>
            </a:r>
          </a:p>
          <a:p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메시지</a:t>
            </a:r>
          </a:p>
          <a:p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게시판</a:t>
            </a:r>
          </a:p>
          <a:p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근무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연차</a:t>
            </a:r>
          </a:p>
          <a:p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회원가입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수정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로그인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비밀번호찾기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변경</a:t>
            </a:r>
          </a:p>
          <a:p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구성원관리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근태</a:t>
            </a:r>
            <a:r>
              <a:rPr lang="en-US" altLang="ko-KR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연차관리</a:t>
            </a:r>
            <a:endParaRPr lang="en-US" sz="105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5B52B75-0687-ACD5-7619-E2AB374E70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5" r="-2494"/>
          <a:stretch/>
        </p:blipFill>
        <p:spPr>
          <a:xfrm>
            <a:off x="5605033" y="1590832"/>
            <a:ext cx="5239644" cy="444329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58348-62AD-804A-8E09-8DAC3D670DE3}"/>
              </a:ext>
            </a:extLst>
          </p:cNvPr>
          <p:cNvSpPr txBox="1"/>
          <p:nvPr/>
        </p:nvSpPr>
        <p:spPr>
          <a:xfrm>
            <a:off x="822636" y="584042"/>
            <a:ext cx="478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요구사항 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정의서</a:t>
            </a:r>
            <a:endParaRPr lang="en-US" altLang="ko-KR" sz="2800" dirty="0">
              <a:ln w="15875" cmpd="dbl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70EBE5-E5EC-A0B6-56DE-5D1E452DD78E}"/>
              </a:ext>
            </a:extLst>
          </p:cNvPr>
          <p:cNvSpPr/>
          <p:nvPr/>
        </p:nvSpPr>
        <p:spPr>
          <a:xfrm>
            <a:off x="702862" y="1350998"/>
            <a:ext cx="10691407" cy="49229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sx="102000" sy="102000" algn="ctr" rotWithShape="0">
              <a:schemeClr val="bg2">
                <a:lumMod val="9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58348-62AD-804A-8E09-8DAC3D670DE3}"/>
              </a:ext>
            </a:extLst>
          </p:cNvPr>
          <p:cNvSpPr txBox="1"/>
          <p:nvPr/>
        </p:nvSpPr>
        <p:spPr>
          <a:xfrm>
            <a:off x="808348" y="584042"/>
            <a:ext cx="478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DB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설계</a:t>
            </a:r>
            <a:endParaRPr lang="en-US" altLang="ko-KR" sz="2800" dirty="0">
              <a:ln w="15875" cmpd="dbl"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Source Sans Pro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2E01D3-7F3A-4F84-0728-7F6A7BA821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04" y="1350998"/>
            <a:ext cx="8238921" cy="48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70EBE5-E5EC-A0B6-56DE-5D1E452DD78E}"/>
              </a:ext>
            </a:extLst>
          </p:cNvPr>
          <p:cNvSpPr/>
          <p:nvPr/>
        </p:nvSpPr>
        <p:spPr>
          <a:xfrm>
            <a:off x="702402" y="1350998"/>
            <a:ext cx="10691407" cy="49229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0" sx="102000" sy="102000" algn="ctr" rotWithShape="0">
              <a:schemeClr val="bg2">
                <a:lumMod val="9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58348-62AD-804A-8E09-8DAC3D670DE3}"/>
              </a:ext>
            </a:extLst>
          </p:cNvPr>
          <p:cNvSpPr txBox="1"/>
          <p:nvPr/>
        </p:nvSpPr>
        <p:spPr>
          <a:xfrm>
            <a:off x="807888" y="584042"/>
            <a:ext cx="4782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Use</a:t>
            </a:r>
            <a:r>
              <a:rPr lang="ko-KR" altLang="en-US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 </a:t>
            </a:r>
            <a:r>
              <a:rPr lang="en-US" altLang="ko-KR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Source Sans Pro" charset="0"/>
              </a:rPr>
              <a:t>Case </a:t>
            </a:r>
            <a:r>
              <a:rPr lang="en-US" altLang="ko-KR" sz="2800" dirty="0">
                <a:ln w="15875" cmpd="dbl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Source Sans Pro" charset="0"/>
              </a:rPr>
              <a:t>Diagram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FF98B-8514-598C-4AF7-4DD8A3FCA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48" y="1479194"/>
            <a:ext cx="6614160" cy="46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544606" y="0"/>
            <a:ext cx="2647393" cy="6857999"/>
          </a:xfrm>
          <a:prstGeom prst="rect">
            <a:avLst/>
          </a:prstGeom>
          <a:solidFill>
            <a:srgbClr val="42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47393" y="435204"/>
            <a:ext cx="9881652" cy="5987591"/>
            <a:chOff x="5165323" y="2600325"/>
            <a:chExt cx="14053354" cy="8515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23" y="2600325"/>
              <a:ext cx="14053354" cy="85153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53300" y="3670300"/>
              <a:ext cx="9692639" cy="60909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900" dirty="0">
                <a:latin typeface="Lato" panose="020F0502020204030203" pitchFamily="34" charset="0"/>
              </a:endParaRPr>
            </a:p>
            <a:p>
              <a:pPr algn="ctr"/>
              <a:endParaRPr lang="en-US" sz="900" dirty="0">
                <a:latin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9087" y="4327696"/>
            <a:ext cx="422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로그인</a:t>
            </a:r>
            <a:r>
              <a:rPr lang="en-US" altLang="ko-KR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Karla" charset="0"/>
              </a:rPr>
              <a:t>/</a:t>
            </a:r>
            <a:r>
              <a:rPr lang="ko-KR" altLang="en-US" sz="2800" b="1" spc="300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arla" charset="0"/>
              </a:rPr>
              <a:t>회원가입</a:t>
            </a:r>
            <a:endParaRPr lang="ru-RU" sz="2800" b="1" spc="300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61" y="4771863"/>
            <a:ext cx="3633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이메일 전송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이메일 인증</a:t>
            </a:r>
            <a:r>
              <a:rPr lang="en-US" altLang="ko-KR" sz="1200" b="1" dirty="0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b="1" dirty="0" err="1">
                <a:ln>
                  <a:solidFill>
                    <a:srgbClr val="4285F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비밀번호찾기</a:t>
            </a:r>
            <a:endParaRPr lang="en-US" sz="1200" b="1" dirty="0">
              <a:ln>
                <a:solidFill>
                  <a:srgbClr val="4285F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5730C426-B365-1D5A-CCE2-396813776B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2" r="10552"/>
          <a:stretch>
            <a:fillRect/>
          </a:stretch>
        </p:blipFill>
        <p:spPr>
          <a:xfrm>
            <a:off x="4187876" y="1187559"/>
            <a:ext cx="6815404" cy="4282847"/>
          </a:xfrm>
        </p:spPr>
      </p:pic>
    </p:spTree>
    <p:extLst>
      <p:ext uri="{BB962C8B-B14F-4D97-AF65-F5344CB8AC3E}">
        <p14:creationId xmlns:p14="http://schemas.microsoft.com/office/powerpoint/2010/main" val="6393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647</Words>
  <Application>Microsoft Macintosh PowerPoint</Application>
  <PresentationFormat>와이드스크린</PresentationFormat>
  <Paragraphs>138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-윤고딕320</vt:lpstr>
      <vt:lpstr>-윤고딕330</vt:lpstr>
      <vt:lpstr>-윤고딕340</vt:lpstr>
      <vt:lpstr>-윤고딕350</vt:lpstr>
      <vt:lpstr>-윤고딕360</vt:lpstr>
      <vt:lpstr>YDIYGO320</vt:lpstr>
      <vt:lpstr>YDIYGO340</vt:lpstr>
      <vt:lpstr>Arial</vt:lpstr>
      <vt:lpstr>Calibri</vt:lpstr>
      <vt:lpstr>Calibri Light</vt:lpstr>
      <vt:lpstr>Lato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김지은(2017190013)</cp:lastModifiedBy>
  <cp:revision>317</cp:revision>
  <cp:lastPrinted>2022-12-27T05:54:17Z</cp:lastPrinted>
  <dcterms:created xsi:type="dcterms:W3CDTF">2018-07-06T14:12:49Z</dcterms:created>
  <dcterms:modified xsi:type="dcterms:W3CDTF">2023-01-03T02:35:46Z</dcterms:modified>
</cp:coreProperties>
</file>